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6"/>
  </p:notes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Arimo Bold" charset="1" panose="020B0704020202020204"/>
      <p:regular r:id="rId19"/>
    </p:embeddedFont>
    <p:embeddedFont>
      <p:font typeface="Roboto" charset="1" panose="02000000000000000000"/>
      <p:regular r:id="rId21"/>
    </p:embeddedFont>
    <p:embeddedFont>
      <p:font typeface="Fira Sans" charset="1" panose="020B0503050000020004"/>
      <p:regular r:id="rId24"/>
    </p:embeddedFont>
    <p:embeddedFont>
      <p:font typeface="Roboto Bold" charset="1" panose="02000000000000000000"/>
      <p:regular r:id="rId27"/>
    </p:embeddedFont>
    <p:embeddedFont>
      <p:font typeface="Inter Medium" charset="1" panose="02000503000000020004"/>
      <p:regular r:id="rId29"/>
    </p:embeddedFont>
    <p:embeddedFont>
      <p:font typeface="Inter Bold Italics" charset="1" panose="020B0802030000000004"/>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notesMasters/notesMaster1.xml" Type="http://schemas.openxmlformats.org/officeDocument/2006/relationships/notesMaster"/><Relationship Id="rId17" Target="theme/theme2.xml" Type="http://schemas.openxmlformats.org/officeDocument/2006/relationships/theme"/><Relationship Id="rId18" Target="notesSlides/notesSlide1.xml" Type="http://schemas.openxmlformats.org/officeDocument/2006/relationships/notesSlide"/><Relationship Id="rId19" Target="fonts/font19.fntdata" Type="http://schemas.openxmlformats.org/officeDocument/2006/relationships/font"/><Relationship Id="rId2" Target="presProps.xml" Type="http://schemas.openxmlformats.org/officeDocument/2006/relationships/presProps"/><Relationship Id="rId20" Target="notesSlides/notesSlide2.xml" Type="http://schemas.openxmlformats.org/officeDocument/2006/relationships/notesSlide"/><Relationship Id="rId21" Target="fonts/font21.fntdata" Type="http://schemas.openxmlformats.org/officeDocument/2006/relationships/font"/><Relationship Id="rId22" Target="notesSlides/notesSlide3.xml" Type="http://schemas.openxmlformats.org/officeDocument/2006/relationships/notesSlide"/><Relationship Id="rId23" Target="notesSlides/notesSlide4.xml" Type="http://schemas.openxmlformats.org/officeDocument/2006/relationships/notesSlide"/><Relationship Id="rId24" Target="fonts/font24.fntdata" Type="http://schemas.openxmlformats.org/officeDocument/2006/relationships/font"/><Relationship Id="rId25" Target="notesSlides/notesSlide5.xml" Type="http://schemas.openxmlformats.org/officeDocument/2006/relationships/notesSlide"/><Relationship Id="rId26" Target="notesSlides/notesSlide6.xml" Type="http://schemas.openxmlformats.org/officeDocument/2006/relationships/notesSlide"/><Relationship Id="rId27" Target="fonts/font27.fntdata" Type="http://schemas.openxmlformats.org/officeDocument/2006/relationships/font"/><Relationship Id="rId28" Target="notesSlides/notesSlide7.xml" Type="http://schemas.openxmlformats.org/officeDocument/2006/relationships/notesSlide"/><Relationship Id="rId29" Target="fonts/font29.fntdata" Type="http://schemas.openxmlformats.org/officeDocument/2006/relationships/font"/><Relationship Id="rId3" Target="viewProps.xml" Type="http://schemas.openxmlformats.org/officeDocument/2006/relationships/viewProps"/><Relationship Id="rId30" Target="notesSlides/notesSlide8.xml" Type="http://schemas.openxmlformats.org/officeDocument/2006/relationships/notesSlide"/><Relationship Id="rId31" Target="fonts/font31.fntdata" Type="http://schemas.openxmlformats.org/officeDocument/2006/relationships/font"/><Relationship Id="rId32" Target="notesSlides/notesSlide9.xml" Type="http://schemas.openxmlformats.org/officeDocument/2006/relationships/notesSlide"/><Relationship Id="rId33" Target="notesSlides/notesSlide10.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png>
</file>

<file path=ppt/media/image4.jpeg>
</file>

<file path=ppt/media/image5.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5.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4.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4200" b="-85245"/>
            </a:stretch>
          </a:blipFill>
        </p:spPr>
      </p:sp>
      <p:sp>
        <p:nvSpPr>
          <p:cNvPr name="TextBox 3" id="3"/>
          <p:cNvSpPr txBox="true"/>
          <p:nvPr/>
        </p:nvSpPr>
        <p:spPr>
          <a:xfrm rot="0">
            <a:off x="588552" y="608852"/>
            <a:ext cx="10342139" cy="1343025"/>
          </a:xfrm>
          <a:prstGeom prst="rect">
            <a:avLst/>
          </a:prstGeom>
        </p:spPr>
        <p:txBody>
          <a:bodyPr anchor="t" rtlCol="false" tIns="0" lIns="0" bIns="0" rIns="0">
            <a:spAutoFit/>
          </a:bodyPr>
          <a:lstStyle/>
          <a:p>
            <a:pPr algn="l">
              <a:lnSpc>
                <a:spcPts val="10319"/>
              </a:lnSpc>
            </a:pPr>
            <a:r>
              <a:rPr lang="en-US" b="true" sz="8599">
                <a:solidFill>
                  <a:srgbClr val="000000"/>
                </a:solidFill>
                <a:latin typeface="Arimo Bold"/>
                <a:ea typeface="Arimo Bold"/>
                <a:cs typeface="Arimo Bold"/>
                <a:sym typeface="Arimo Bold"/>
              </a:rPr>
              <a:t>HorseSight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7F6"/>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8000"/>
            <a:chOff x="0" y="0"/>
            <a:chExt cx="24384000" cy="144000"/>
          </a:xfrm>
        </p:grpSpPr>
        <p:sp>
          <p:nvSpPr>
            <p:cNvPr name="Freeform 3" id="3"/>
            <p:cNvSpPr/>
            <p:nvPr/>
          </p:nvSpPr>
          <p:spPr>
            <a:xfrm flipH="false" flipV="false" rot="0">
              <a:off x="0" y="0"/>
              <a:ext cx="24384000" cy="144018"/>
            </a:xfrm>
            <a:custGeom>
              <a:avLst/>
              <a:gdLst/>
              <a:ahLst/>
              <a:cxnLst/>
              <a:rect r="r" b="b" t="t" l="l"/>
              <a:pathLst>
                <a:path h="144018" w="24384000">
                  <a:moveTo>
                    <a:pt x="0" y="0"/>
                  </a:moveTo>
                  <a:lnTo>
                    <a:pt x="24384000" y="0"/>
                  </a:lnTo>
                  <a:lnTo>
                    <a:pt x="24384000" y="144018"/>
                  </a:lnTo>
                  <a:lnTo>
                    <a:pt x="0" y="144018"/>
                  </a:lnTo>
                  <a:close/>
                </a:path>
              </a:pathLst>
            </a:custGeom>
            <a:solidFill>
              <a:srgbClr val="2A4540"/>
            </a:solidFill>
          </p:spPr>
        </p:sp>
      </p:grpSp>
      <p:sp>
        <p:nvSpPr>
          <p:cNvPr name="Freeform 4" id="4"/>
          <p:cNvSpPr/>
          <p:nvPr/>
        </p:nvSpPr>
        <p:spPr>
          <a:xfrm flipH="false" flipV="false" rot="0">
            <a:off x="10817413" y="4523395"/>
            <a:ext cx="5778062" cy="5236633"/>
          </a:xfrm>
          <a:custGeom>
            <a:avLst/>
            <a:gdLst/>
            <a:ahLst/>
            <a:cxnLst/>
            <a:rect r="r" b="b" t="t" l="l"/>
            <a:pathLst>
              <a:path h="5236633" w="5778062">
                <a:moveTo>
                  <a:pt x="0" y="0"/>
                </a:moveTo>
                <a:lnTo>
                  <a:pt x="5778062" y="0"/>
                </a:lnTo>
                <a:lnTo>
                  <a:pt x="5778062" y="5236633"/>
                </a:lnTo>
                <a:lnTo>
                  <a:pt x="0" y="5236633"/>
                </a:lnTo>
                <a:lnTo>
                  <a:pt x="0" y="0"/>
                </a:lnTo>
                <a:close/>
              </a:path>
            </a:pathLst>
          </a:custGeom>
          <a:blipFill>
            <a:blip r:embed="rId3"/>
            <a:stretch>
              <a:fillRect l="0" t="-3759" r="0" b="-6579"/>
            </a:stretch>
          </a:blipFill>
        </p:spPr>
      </p:sp>
      <p:sp>
        <p:nvSpPr>
          <p:cNvPr name="TextBox 5" id="5"/>
          <p:cNvSpPr txBox="true"/>
          <p:nvPr/>
        </p:nvSpPr>
        <p:spPr>
          <a:xfrm rot="0">
            <a:off x="1223925" y="888675"/>
            <a:ext cx="15840150" cy="1504950"/>
          </a:xfrm>
          <a:prstGeom prst="rect">
            <a:avLst/>
          </a:prstGeom>
        </p:spPr>
        <p:txBody>
          <a:bodyPr anchor="t" rtlCol="false" tIns="0" lIns="0" bIns="0" rIns="0">
            <a:spAutoFit/>
          </a:bodyPr>
          <a:lstStyle/>
          <a:p>
            <a:pPr algn="l">
              <a:lnSpc>
                <a:spcPts val="5879"/>
              </a:lnSpc>
            </a:pPr>
            <a:r>
              <a:rPr lang="en-US" b="true" sz="4899">
                <a:solidFill>
                  <a:srgbClr val="08170F"/>
                </a:solidFill>
                <a:latin typeface="Arimo Bold"/>
                <a:ea typeface="Arimo Bold"/>
                <a:cs typeface="Arimo Bold"/>
                <a:sym typeface="Arimo Bold"/>
              </a:rPr>
              <a:t>Future Directions for Further Improvement in Predictions</a:t>
            </a:r>
          </a:p>
        </p:txBody>
      </p:sp>
      <p:sp>
        <p:nvSpPr>
          <p:cNvPr name="TextBox 6" id="6"/>
          <p:cNvSpPr txBox="true"/>
          <p:nvPr/>
        </p:nvSpPr>
        <p:spPr>
          <a:xfrm rot="0">
            <a:off x="1223925" y="2548959"/>
            <a:ext cx="15371550" cy="3044190"/>
          </a:xfrm>
          <a:prstGeom prst="rect">
            <a:avLst/>
          </a:prstGeom>
        </p:spPr>
        <p:txBody>
          <a:bodyPr anchor="t" rtlCol="false" tIns="0" lIns="0" bIns="0" rIns="0">
            <a:spAutoFit/>
          </a:bodyPr>
          <a:lstStyle/>
          <a:p>
            <a:pPr algn="l">
              <a:lnSpc>
                <a:spcPts val="4830"/>
              </a:lnSpc>
            </a:pPr>
            <a:r>
              <a:rPr lang="en-US" sz="3500">
                <a:solidFill>
                  <a:srgbClr val="233E30"/>
                </a:solidFill>
                <a:latin typeface="Roboto"/>
                <a:ea typeface="Roboto"/>
                <a:cs typeface="Roboto"/>
                <a:sym typeface="Roboto"/>
              </a:rPr>
              <a:t>To further improve predictions, exploring advanced techniques like ensemble methods or deep learning can be considered. Continuous research and development can lead to enhanced prediction accuracy and better decision-making in the horse racing industry.</a:t>
            </a:r>
          </a:p>
          <a:p>
            <a:pPr algn="l">
              <a:lnSpc>
                <a:spcPts val="483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7F6"/>
        </a:solidFill>
      </p:bgPr>
    </p:bg>
    <p:spTree>
      <p:nvGrpSpPr>
        <p:cNvPr id="1" name=""/>
        <p:cNvGrpSpPr/>
        <p:nvPr/>
      </p:nvGrpSpPr>
      <p:grpSpPr>
        <a:xfrm>
          <a:off x="0" y="0"/>
          <a:ext cx="0" cy="0"/>
          <a:chOff x="0" y="0"/>
          <a:chExt cx="0" cy="0"/>
        </a:xfrm>
      </p:grpSpPr>
      <p:grpSp>
        <p:nvGrpSpPr>
          <p:cNvPr name="Group 2" id="2"/>
          <p:cNvGrpSpPr/>
          <p:nvPr/>
        </p:nvGrpSpPr>
        <p:grpSpPr>
          <a:xfrm rot="0">
            <a:off x="9805150" y="306200"/>
            <a:ext cx="149400" cy="9674400"/>
            <a:chOff x="0" y="0"/>
            <a:chExt cx="199200" cy="12899200"/>
          </a:xfrm>
        </p:grpSpPr>
        <p:sp>
          <p:nvSpPr>
            <p:cNvPr name="Freeform 3" id="3"/>
            <p:cNvSpPr/>
            <p:nvPr/>
          </p:nvSpPr>
          <p:spPr>
            <a:xfrm flipH="false" flipV="false" rot="0">
              <a:off x="0" y="0"/>
              <a:ext cx="199263" cy="12899263"/>
            </a:xfrm>
            <a:custGeom>
              <a:avLst/>
              <a:gdLst/>
              <a:ahLst/>
              <a:cxnLst/>
              <a:rect r="r" b="b" t="t" l="l"/>
              <a:pathLst>
                <a:path h="12899263" w="199263">
                  <a:moveTo>
                    <a:pt x="0" y="0"/>
                  </a:moveTo>
                  <a:lnTo>
                    <a:pt x="199263" y="0"/>
                  </a:lnTo>
                  <a:lnTo>
                    <a:pt x="199263" y="12899263"/>
                  </a:lnTo>
                  <a:lnTo>
                    <a:pt x="0" y="12899263"/>
                  </a:lnTo>
                  <a:close/>
                </a:path>
              </a:pathLst>
            </a:custGeom>
            <a:solidFill>
              <a:srgbClr val="2A4540"/>
            </a:solidFill>
          </p:spPr>
        </p:sp>
      </p:grpSp>
      <p:sp>
        <p:nvSpPr>
          <p:cNvPr name="Freeform 4" id="4"/>
          <p:cNvSpPr/>
          <p:nvPr/>
        </p:nvSpPr>
        <p:spPr>
          <a:xfrm flipH="false" flipV="false" rot="0">
            <a:off x="9954550" y="0"/>
            <a:ext cx="8333400" cy="10287000"/>
          </a:xfrm>
          <a:custGeom>
            <a:avLst/>
            <a:gdLst/>
            <a:ahLst/>
            <a:cxnLst/>
            <a:rect r="r" b="b" t="t" l="l"/>
            <a:pathLst>
              <a:path h="10287000" w="8333400">
                <a:moveTo>
                  <a:pt x="0" y="0"/>
                </a:moveTo>
                <a:lnTo>
                  <a:pt x="8333400" y="0"/>
                </a:lnTo>
                <a:lnTo>
                  <a:pt x="8333400" y="10287000"/>
                </a:lnTo>
                <a:lnTo>
                  <a:pt x="0" y="10287000"/>
                </a:lnTo>
                <a:lnTo>
                  <a:pt x="0" y="0"/>
                </a:lnTo>
                <a:close/>
              </a:path>
            </a:pathLst>
          </a:custGeom>
          <a:blipFill>
            <a:blip r:embed="rId3"/>
            <a:stretch>
              <a:fillRect l="-34620" t="0" r="-34624" b="0"/>
            </a:stretch>
          </a:blipFill>
        </p:spPr>
      </p:sp>
      <p:sp>
        <p:nvSpPr>
          <p:cNvPr name="TextBox 5" id="5"/>
          <p:cNvSpPr txBox="true"/>
          <p:nvPr/>
        </p:nvSpPr>
        <p:spPr>
          <a:xfrm rot="0">
            <a:off x="551550" y="1437325"/>
            <a:ext cx="8004150" cy="762000"/>
          </a:xfrm>
          <a:prstGeom prst="rect">
            <a:avLst/>
          </a:prstGeom>
        </p:spPr>
        <p:txBody>
          <a:bodyPr anchor="t" rtlCol="false" tIns="0" lIns="0" bIns="0" rIns="0">
            <a:spAutoFit/>
          </a:bodyPr>
          <a:lstStyle/>
          <a:p>
            <a:pPr algn="l">
              <a:lnSpc>
                <a:spcPts val="5879"/>
              </a:lnSpc>
            </a:pPr>
            <a:r>
              <a:rPr lang="en-US" b="true" sz="4899">
                <a:solidFill>
                  <a:srgbClr val="08170F"/>
                </a:solidFill>
                <a:latin typeface="Arimo Bold"/>
                <a:ea typeface="Arimo Bold"/>
                <a:cs typeface="Arimo Bold"/>
                <a:sym typeface="Arimo Bold"/>
              </a:rPr>
              <a:t>Introduction</a:t>
            </a:r>
          </a:p>
        </p:txBody>
      </p:sp>
      <p:sp>
        <p:nvSpPr>
          <p:cNvPr name="TextBox 6" id="6"/>
          <p:cNvSpPr txBox="true"/>
          <p:nvPr/>
        </p:nvSpPr>
        <p:spPr>
          <a:xfrm rot="0">
            <a:off x="551550" y="2607550"/>
            <a:ext cx="8676525" cy="5303902"/>
          </a:xfrm>
          <a:prstGeom prst="rect">
            <a:avLst/>
          </a:prstGeom>
        </p:spPr>
        <p:txBody>
          <a:bodyPr anchor="t" rtlCol="false" tIns="0" lIns="0" bIns="0" rIns="0">
            <a:spAutoFit/>
          </a:bodyPr>
          <a:lstStyle/>
          <a:p>
            <a:pPr algn="l">
              <a:lnSpc>
                <a:spcPts val="4691"/>
              </a:lnSpc>
            </a:pPr>
            <a:r>
              <a:rPr lang="en-US" sz="3399">
                <a:solidFill>
                  <a:srgbClr val="233E30"/>
                </a:solidFill>
                <a:latin typeface="Roboto"/>
                <a:ea typeface="Roboto"/>
                <a:cs typeface="Roboto"/>
                <a:sym typeface="Roboto"/>
              </a:rPr>
              <a:t>The goal of this project is to predict horse racing outcomes (e.g., win or place) using machine learning techniques applied to historical data spanning from 1990 to 2020. Horse racing is known for its complexity and unpredictability, making it an ideal domain for exploring the capabilities of various machine learning models to enhance prediction accuracy.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7F6"/>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8000"/>
            <a:chOff x="0" y="0"/>
            <a:chExt cx="24384000" cy="144000"/>
          </a:xfrm>
        </p:grpSpPr>
        <p:sp>
          <p:nvSpPr>
            <p:cNvPr name="Freeform 3" id="3"/>
            <p:cNvSpPr/>
            <p:nvPr/>
          </p:nvSpPr>
          <p:spPr>
            <a:xfrm flipH="false" flipV="false" rot="0">
              <a:off x="0" y="0"/>
              <a:ext cx="24384000" cy="144018"/>
            </a:xfrm>
            <a:custGeom>
              <a:avLst/>
              <a:gdLst/>
              <a:ahLst/>
              <a:cxnLst/>
              <a:rect r="r" b="b" t="t" l="l"/>
              <a:pathLst>
                <a:path h="144018" w="24384000">
                  <a:moveTo>
                    <a:pt x="0" y="0"/>
                  </a:moveTo>
                  <a:lnTo>
                    <a:pt x="24384000" y="0"/>
                  </a:lnTo>
                  <a:lnTo>
                    <a:pt x="24384000" y="144018"/>
                  </a:lnTo>
                  <a:lnTo>
                    <a:pt x="0" y="144018"/>
                  </a:lnTo>
                  <a:close/>
                </a:path>
              </a:pathLst>
            </a:custGeom>
            <a:solidFill>
              <a:srgbClr val="2A4540"/>
            </a:solidFill>
          </p:spPr>
        </p:sp>
      </p:grpSp>
      <p:sp>
        <p:nvSpPr>
          <p:cNvPr name="TextBox 4" id="4"/>
          <p:cNvSpPr txBox="true"/>
          <p:nvPr/>
        </p:nvSpPr>
        <p:spPr>
          <a:xfrm rot="0">
            <a:off x="1223925" y="888675"/>
            <a:ext cx="15840150" cy="762000"/>
          </a:xfrm>
          <a:prstGeom prst="rect">
            <a:avLst/>
          </a:prstGeom>
        </p:spPr>
        <p:txBody>
          <a:bodyPr anchor="t" rtlCol="false" tIns="0" lIns="0" bIns="0" rIns="0">
            <a:spAutoFit/>
          </a:bodyPr>
          <a:lstStyle/>
          <a:p>
            <a:pPr algn="l">
              <a:lnSpc>
                <a:spcPts val="5879"/>
              </a:lnSpc>
            </a:pPr>
            <a:r>
              <a:rPr lang="en-US" b="true" sz="4899">
                <a:solidFill>
                  <a:srgbClr val="08170F"/>
                </a:solidFill>
                <a:latin typeface="Arimo Bold"/>
                <a:ea typeface="Arimo Bold"/>
                <a:cs typeface="Arimo Bold"/>
                <a:sym typeface="Arimo Bold"/>
              </a:rPr>
              <a:t>Modeling Approach and Techniques</a:t>
            </a:r>
          </a:p>
        </p:txBody>
      </p:sp>
      <p:sp>
        <p:nvSpPr>
          <p:cNvPr name="Freeform 5" id="5"/>
          <p:cNvSpPr/>
          <p:nvPr/>
        </p:nvSpPr>
        <p:spPr>
          <a:xfrm flipH="false" flipV="false" rot="0">
            <a:off x="9638290" y="3095162"/>
            <a:ext cx="6785063" cy="6602847"/>
          </a:xfrm>
          <a:custGeom>
            <a:avLst/>
            <a:gdLst/>
            <a:ahLst/>
            <a:cxnLst/>
            <a:rect r="r" b="b" t="t" l="l"/>
            <a:pathLst>
              <a:path h="6602847" w="6785063">
                <a:moveTo>
                  <a:pt x="0" y="0"/>
                </a:moveTo>
                <a:lnTo>
                  <a:pt x="6785063" y="0"/>
                </a:lnTo>
                <a:lnTo>
                  <a:pt x="6785063" y="6602847"/>
                </a:lnTo>
                <a:lnTo>
                  <a:pt x="0" y="6602847"/>
                </a:lnTo>
                <a:lnTo>
                  <a:pt x="0" y="0"/>
                </a:lnTo>
                <a:close/>
              </a:path>
            </a:pathLst>
          </a:custGeom>
          <a:blipFill>
            <a:blip r:embed="rId3">
              <a:alphaModFix amt="31000"/>
            </a:blip>
            <a:stretch>
              <a:fillRect l="0" t="0" r="0" b="0"/>
            </a:stretch>
          </a:blipFill>
        </p:spPr>
      </p:sp>
      <p:sp>
        <p:nvSpPr>
          <p:cNvPr name="TextBox 6" id="6"/>
          <p:cNvSpPr txBox="true"/>
          <p:nvPr/>
        </p:nvSpPr>
        <p:spPr>
          <a:xfrm rot="0">
            <a:off x="1223925" y="2062334"/>
            <a:ext cx="15371550" cy="4713351"/>
          </a:xfrm>
          <a:prstGeom prst="rect">
            <a:avLst/>
          </a:prstGeom>
        </p:spPr>
        <p:txBody>
          <a:bodyPr anchor="t" rtlCol="false" tIns="0" lIns="0" bIns="0" rIns="0">
            <a:spAutoFit/>
          </a:bodyPr>
          <a:lstStyle/>
          <a:p>
            <a:pPr algn="l" marL="1311101" indent="-655550" lvl="1">
              <a:lnSpc>
                <a:spcPts val="4691"/>
              </a:lnSpc>
              <a:buFont typeface="Arial"/>
              <a:buChar char="•"/>
            </a:pPr>
            <a:r>
              <a:rPr lang="en-US" sz="3399">
                <a:solidFill>
                  <a:srgbClr val="233E30"/>
                </a:solidFill>
                <a:latin typeface="Roboto"/>
                <a:ea typeface="Roboto"/>
                <a:cs typeface="Roboto"/>
                <a:sym typeface="Roboto"/>
              </a:rPr>
              <a:t>The modeling approach involved </a:t>
            </a:r>
          </a:p>
          <a:p>
            <a:pPr algn="l" marL="1311101" indent="-655550" lvl="1">
              <a:lnSpc>
                <a:spcPts val="4691"/>
              </a:lnSpc>
              <a:buFont typeface="Arial"/>
              <a:buChar char="•"/>
            </a:pPr>
            <a:r>
              <a:rPr lang="en-US" sz="3399">
                <a:solidFill>
                  <a:srgbClr val="233E30"/>
                </a:solidFill>
                <a:latin typeface="Roboto"/>
                <a:ea typeface="Roboto"/>
                <a:cs typeface="Roboto"/>
                <a:sym typeface="Roboto"/>
              </a:rPr>
              <a:t>Data Cleaning and Processing </a:t>
            </a:r>
          </a:p>
          <a:p>
            <a:pPr algn="l" marL="1311101" indent="-655550" lvl="1">
              <a:lnSpc>
                <a:spcPts val="4691"/>
              </a:lnSpc>
              <a:buFont typeface="Arial"/>
              <a:buChar char="•"/>
            </a:pPr>
            <a:r>
              <a:rPr lang="en-US" sz="3399">
                <a:solidFill>
                  <a:srgbClr val="233E30"/>
                </a:solidFill>
                <a:latin typeface="Roboto"/>
                <a:ea typeface="Roboto"/>
                <a:cs typeface="Roboto"/>
                <a:sym typeface="Roboto"/>
              </a:rPr>
              <a:t>Exploratory Data Analysis</a:t>
            </a:r>
          </a:p>
          <a:p>
            <a:pPr algn="l" marL="1311101" indent="-655550" lvl="1">
              <a:lnSpc>
                <a:spcPts val="4691"/>
              </a:lnSpc>
              <a:buFont typeface="Arial"/>
              <a:buChar char="•"/>
            </a:pPr>
            <a:r>
              <a:rPr lang="en-US" sz="3399">
                <a:solidFill>
                  <a:srgbClr val="233E30"/>
                </a:solidFill>
                <a:latin typeface="Roboto"/>
                <a:ea typeface="Roboto"/>
                <a:cs typeface="Roboto"/>
                <a:sym typeface="Roboto"/>
              </a:rPr>
              <a:t>selecting appropriate machine learning algorithms.</a:t>
            </a:r>
          </a:p>
          <a:p>
            <a:pPr algn="l" marL="1311101" indent="-655550" lvl="1">
              <a:lnSpc>
                <a:spcPts val="4691"/>
              </a:lnSpc>
              <a:buFont typeface="Arial"/>
              <a:buChar char="•"/>
            </a:pPr>
            <a:r>
              <a:rPr lang="en-US" sz="3399">
                <a:solidFill>
                  <a:srgbClr val="233E30"/>
                </a:solidFill>
                <a:latin typeface="Roboto"/>
                <a:ea typeface="Roboto"/>
                <a:cs typeface="Roboto"/>
                <a:sym typeface="Roboto"/>
              </a:rPr>
              <a:t>performing feature selection using methods like Recursive Feature Elimination (RFE) and regularization. </a:t>
            </a:r>
          </a:p>
          <a:p>
            <a:pPr algn="l" marL="1311101" indent="-655550" lvl="1">
              <a:lnSpc>
                <a:spcPts val="4691"/>
              </a:lnSpc>
              <a:buFont typeface="Arial"/>
              <a:buChar char="•"/>
            </a:pPr>
            <a:r>
              <a:rPr lang="en-US" sz="3399">
                <a:solidFill>
                  <a:srgbClr val="233E30"/>
                </a:solidFill>
                <a:latin typeface="Roboto"/>
                <a:ea typeface="Roboto"/>
                <a:cs typeface="Roboto"/>
                <a:sym typeface="Roboto"/>
              </a:rPr>
              <a:t>Hyperparameter tuning was conducted using random search.</a:t>
            </a:r>
          </a:p>
          <a:p>
            <a:pPr algn="l" marL="1311101" indent="-655550" lvl="1">
              <a:lnSpc>
                <a:spcPts val="4691"/>
              </a:lnSpc>
            </a:pP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4F7F6"/>
        </a:solidFill>
      </p:bgPr>
    </p:bg>
    <p:spTree>
      <p:nvGrpSpPr>
        <p:cNvPr id="1" name=""/>
        <p:cNvGrpSpPr/>
        <p:nvPr/>
      </p:nvGrpSpPr>
      <p:grpSpPr>
        <a:xfrm>
          <a:off x="0" y="0"/>
          <a:ext cx="0" cy="0"/>
          <a:chOff x="0" y="0"/>
          <a:chExt cx="0" cy="0"/>
        </a:xfrm>
      </p:grpSpPr>
      <p:grpSp>
        <p:nvGrpSpPr>
          <p:cNvPr name="Group 2" id="2"/>
          <p:cNvGrpSpPr/>
          <p:nvPr/>
        </p:nvGrpSpPr>
        <p:grpSpPr>
          <a:xfrm rot="0">
            <a:off x="6553850" y="2842550"/>
            <a:ext cx="55800" cy="5229600"/>
            <a:chOff x="0" y="0"/>
            <a:chExt cx="74400" cy="6972800"/>
          </a:xfrm>
        </p:grpSpPr>
        <p:sp>
          <p:nvSpPr>
            <p:cNvPr name="Freeform 3" id="3"/>
            <p:cNvSpPr/>
            <p:nvPr/>
          </p:nvSpPr>
          <p:spPr>
            <a:xfrm flipH="false" flipV="false" rot="0">
              <a:off x="0" y="0"/>
              <a:ext cx="74422" cy="6972808"/>
            </a:xfrm>
            <a:custGeom>
              <a:avLst/>
              <a:gdLst/>
              <a:ahLst/>
              <a:cxnLst/>
              <a:rect r="r" b="b" t="t" l="l"/>
              <a:pathLst>
                <a:path h="6972808" w="74422">
                  <a:moveTo>
                    <a:pt x="74422" y="0"/>
                  </a:moveTo>
                  <a:lnTo>
                    <a:pt x="0" y="0"/>
                  </a:lnTo>
                  <a:lnTo>
                    <a:pt x="0" y="6972808"/>
                  </a:lnTo>
                  <a:lnTo>
                    <a:pt x="74422" y="6972808"/>
                  </a:lnTo>
                  <a:close/>
                </a:path>
              </a:pathLst>
            </a:custGeom>
            <a:solidFill>
              <a:srgbClr val="2A4540"/>
            </a:solidFill>
          </p:spPr>
        </p:sp>
      </p:grpSp>
      <p:grpSp>
        <p:nvGrpSpPr>
          <p:cNvPr name="Group 4" id="4"/>
          <p:cNvGrpSpPr/>
          <p:nvPr/>
        </p:nvGrpSpPr>
        <p:grpSpPr>
          <a:xfrm rot="0">
            <a:off x="12011350" y="2842550"/>
            <a:ext cx="55800" cy="5229600"/>
            <a:chOff x="0" y="0"/>
            <a:chExt cx="74400" cy="6972800"/>
          </a:xfrm>
        </p:grpSpPr>
        <p:sp>
          <p:nvSpPr>
            <p:cNvPr name="Freeform 5" id="5"/>
            <p:cNvSpPr/>
            <p:nvPr/>
          </p:nvSpPr>
          <p:spPr>
            <a:xfrm flipH="false" flipV="false" rot="0">
              <a:off x="0" y="0"/>
              <a:ext cx="74422" cy="6972808"/>
            </a:xfrm>
            <a:custGeom>
              <a:avLst/>
              <a:gdLst/>
              <a:ahLst/>
              <a:cxnLst/>
              <a:rect r="r" b="b" t="t" l="l"/>
              <a:pathLst>
                <a:path h="6972808" w="74422">
                  <a:moveTo>
                    <a:pt x="74422" y="0"/>
                  </a:moveTo>
                  <a:lnTo>
                    <a:pt x="0" y="0"/>
                  </a:lnTo>
                  <a:lnTo>
                    <a:pt x="0" y="6972808"/>
                  </a:lnTo>
                  <a:lnTo>
                    <a:pt x="74422" y="6972808"/>
                  </a:lnTo>
                  <a:close/>
                </a:path>
              </a:pathLst>
            </a:custGeom>
            <a:solidFill>
              <a:srgbClr val="AE90BB"/>
            </a:solidFill>
          </p:spPr>
        </p:sp>
      </p:grpSp>
      <p:grpSp>
        <p:nvGrpSpPr>
          <p:cNvPr name="Group 6" id="6"/>
          <p:cNvGrpSpPr/>
          <p:nvPr/>
        </p:nvGrpSpPr>
        <p:grpSpPr>
          <a:xfrm rot="0">
            <a:off x="1096216" y="2842550"/>
            <a:ext cx="55800" cy="5229600"/>
            <a:chOff x="0" y="0"/>
            <a:chExt cx="74400" cy="6972800"/>
          </a:xfrm>
        </p:grpSpPr>
        <p:sp>
          <p:nvSpPr>
            <p:cNvPr name="Freeform 7" id="7"/>
            <p:cNvSpPr/>
            <p:nvPr/>
          </p:nvSpPr>
          <p:spPr>
            <a:xfrm flipH="false" flipV="false" rot="0">
              <a:off x="0" y="0"/>
              <a:ext cx="74422" cy="6972808"/>
            </a:xfrm>
            <a:custGeom>
              <a:avLst/>
              <a:gdLst/>
              <a:ahLst/>
              <a:cxnLst/>
              <a:rect r="r" b="b" t="t" l="l"/>
              <a:pathLst>
                <a:path h="6972808" w="74422">
                  <a:moveTo>
                    <a:pt x="74422" y="0"/>
                  </a:moveTo>
                  <a:lnTo>
                    <a:pt x="0" y="0"/>
                  </a:lnTo>
                  <a:lnTo>
                    <a:pt x="0" y="6972808"/>
                  </a:lnTo>
                  <a:lnTo>
                    <a:pt x="74422" y="6972808"/>
                  </a:lnTo>
                  <a:close/>
                </a:path>
              </a:pathLst>
            </a:custGeom>
            <a:solidFill>
              <a:srgbClr val="B98D7A"/>
            </a:solidFill>
          </p:spPr>
        </p:sp>
      </p:grpSp>
      <p:sp>
        <p:nvSpPr>
          <p:cNvPr name="TextBox 8" id="8"/>
          <p:cNvSpPr txBox="true"/>
          <p:nvPr/>
        </p:nvSpPr>
        <p:spPr>
          <a:xfrm rot="0">
            <a:off x="1223925" y="962425"/>
            <a:ext cx="15840150" cy="762000"/>
          </a:xfrm>
          <a:prstGeom prst="rect">
            <a:avLst/>
          </a:prstGeom>
        </p:spPr>
        <p:txBody>
          <a:bodyPr anchor="t" rtlCol="false" tIns="0" lIns="0" bIns="0" rIns="0">
            <a:spAutoFit/>
          </a:bodyPr>
          <a:lstStyle/>
          <a:p>
            <a:pPr algn="l">
              <a:lnSpc>
                <a:spcPts val="5879"/>
              </a:lnSpc>
            </a:pPr>
            <a:r>
              <a:rPr lang="en-US" b="true" sz="4899">
                <a:solidFill>
                  <a:srgbClr val="08170F"/>
                </a:solidFill>
                <a:latin typeface="Arimo Bold"/>
                <a:ea typeface="Arimo Bold"/>
                <a:cs typeface="Arimo Bold"/>
                <a:sym typeface="Arimo Bold"/>
              </a:rPr>
              <a:t>Problem Statement</a:t>
            </a:r>
          </a:p>
        </p:txBody>
      </p:sp>
      <p:sp>
        <p:nvSpPr>
          <p:cNvPr name="TextBox 9" id="9"/>
          <p:cNvSpPr txBox="true"/>
          <p:nvPr/>
        </p:nvSpPr>
        <p:spPr>
          <a:xfrm rot="0">
            <a:off x="1490925" y="2800345"/>
            <a:ext cx="4234950" cy="742950"/>
          </a:xfrm>
          <a:prstGeom prst="rect">
            <a:avLst/>
          </a:prstGeom>
        </p:spPr>
        <p:txBody>
          <a:bodyPr anchor="t" rtlCol="false" tIns="0" lIns="0" bIns="0" rIns="0">
            <a:spAutoFit/>
          </a:bodyPr>
          <a:lstStyle/>
          <a:p>
            <a:pPr algn="l">
              <a:lnSpc>
                <a:spcPts val="2999"/>
              </a:lnSpc>
            </a:pPr>
            <a:r>
              <a:rPr lang="en-US" sz="2499">
                <a:solidFill>
                  <a:srgbClr val="6A6846"/>
                </a:solidFill>
                <a:latin typeface="Fira Sans"/>
                <a:ea typeface="Fira Sans"/>
                <a:cs typeface="Fira Sans"/>
                <a:sym typeface="Fira Sans"/>
              </a:rPr>
              <a:t>Objective of Predicting Horse Racing Outcomes</a:t>
            </a:r>
          </a:p>
        </p:txBody>
      </p:sp>
      <p:sp>
        <p:nvSpPr>
          <p:cNvPr name="TextBox 10" id="10"/>
          <p:cNvSpPr txBox="true"/>
          <p:nvPr/>
        </p:nvSpPr>
        <p:spPr>
          <a:xfrm rot="0">
            <a:off x="6948391" y="2800345"/>
            <a:ext cx="4234950" cy="1114425"/>
          </a:xfrm>
          <a:prstGeom prst="rect">
            <a:avLst/>
          </a:prstGeom>
        </p:spPr>
        <p:txBody>
          <a:bodyPr anchor="t" rtlCol="false" tIns="0" lIns="0" bIns="0" rIns="0">
            <a:spAutoFit/>
          </a:bodyPr>
          <a:lstStyle/>
          <a:p>
            <a:pPr algn="l">
              <a:lnSpc>
                <a:spcPts val="2999"/>
              </a:lnSpc>
            </a:pPr>
            <a:r>
              <a:rPr lang="en-US" sz="2499">
                <a:solidFill>
                  <a:srgbClr val="6A6846"/>
                </a:solidFill>
                <a:latin typeface="Fira Sans"/>
                <a:ea typeface="Fira Sans"/>
                <a:cs typeface="Fira Sans"/>
                <a:sym typeface="Fira Sans"/>
              </a:rPr>
              <a:t>Challenges of Addressing Unpredictability and Complexity</a:t>
            </a:r>
          </a:p>
        </p:txBody>
      </p:sp>
      <p:sp>
        <p:nvSpPr>
          <p:cNvPr name="TextBox 11" id="11"/>
          <p:cNvSpPr txBox="true"/>
          <p:nvPr/>
        </p:nvSpPr>
        <p:spPr>
          <a:xfrm rot="0">
            <a:off x="12405883" y="2800345"/>
            <a:ext cx="4234950" cy="742950"/>
          </a:xfrm>
          <a:prstGeom prst="rect">
            <a:avLst/>
          </a:prstGeom>
        </p:spPr>
        <p:txBody>
          <a:bodyPr anchor="t" rtlCol="false" tIns="0" lIns="0" bIns="0" rIns="0">
            <a:spAutoFit/>
          </a:bodyPr>
          <a:lstStyle/>
          <a:p>
            <a:pPr algn="l">
              <a:lnSpc>
                <a:spcPts val="2999"/>
              </a:lnSpc>
            </a:pPr>
            <a:r>
              <a:rPr lang="en-US" sz="2499">
                <a:solidFill>
                  <a:srgbClr val="6A6846"/>
                </a:solidFill>
                <a:latin typeface="Fira Sans"/>
                <a:ea typeface="Fira Sans"/>
                <a:cs typeface="Fira Sans"/>
                <a:sym typeface="Fira Sans"/>
              </a:rPr>
              <a:t>Importance of Enhancing Prediction Accuracy</a:t>
            </a:r>
          </a:p>
        </p:txBody>
      </p:sp>
      <p:sp>
        <p:nvSpPr>
          <p:cNvPr name="TextBox 12" id="12"/>
          <p:cNvSpPr txBox="true"/>
          <p:nvPr/>
        </p:nvSpPr>
        <p:spPr>
          <a:xfrm rot="0">
            <a:off x="1490925" y="3894600"/>
            <a:ext cx="4234950" cy="3419475"/>
          </a:xfrm>
          <a:prstGeom prst="rect">
            <a:avLst/>
          </a:prstGeom>
        </p:spPr>
        <p:txBody>
          <a:bodyPr anchor="t" rtlCol="false" tIns="0" lIns="0" bIns="0" rIns="0">
            <a:spAutoFit/>
          </a:bodyPr>
          <a:lstStyle/>
          <a:p>
            <a:pPr algn="l">
              <a:lnSpc>
                <a:spcPts val="3449"/>
              </a:lnSpc>
            </a:pPr>
            <a:r>
              <a:rPr lang="en-US" sz="2499">
                <a:solidFill>
                  <a:srgbClr val="233E30"/>
                </a:solidFill>
                <a:latin typeface="Roboto"/>
                <a:ea typeface="Roboto"/>
                <a:cs typeface="Roboto"/>
                <a:sym typeface="Roboto"/>
              </a:rPr>
              <a:t>The objective is to predict horse racing outcomes, such as which position or place, using historical data. By accurately predicting race outcomes, bettors and stakeholders can make informed decisions.</a:t>
            </a:r>
          </a:p>
        </p:txBody>
      </p:sp>
      <p:sp>
        <p:nvSpPr>
          <p:cNvPr name="TextBox 13" id="13"/>
          <p:cNvSpPr txBox="true"/>
          <p:nvPr/>
        </p:nvSpPr>
        <p:spPr>
          <a:xfrm rot="0">
            <a:off x="6948391" y="3894600"/>
            <a:ext cx="4234950" cy="3419475"/>
          </a:xfrm>
          <a:prstGeom prst="rect">
            <a:avLst/>
          </a:prstGeom>
        </p:spPr>
        <p:txBody>
          <a:bodyPr anchor="t" rtlCol="false" tIns="0" lIns="0" bIns="0" rIns="0">
            <a:spAutoFit/>
          </a:bodyPr>
          <a:lstStyle/>
          <a:p>
            <a:pPr algn="l">
              <a:lnSpc>
                <a:spcPts val="3449"/>
              </a:lnSpc>
            </a:pPr>
            <a:r>
              <a:rPr lang="en-US" sz="2499">
                <a:solidFill>
                  <a:srgbClr val="233E30"/>
                </a:solidFill>
                <a:latin typeface="Roboto"/>
                <a:ea typeface="Roboto"/>
                <a:cs typeface="Roboto"/>
                <a:sym typeface="Roboto"/>
              </a:rPr>
              <a:t>Horse racing is inherently unpredictable and complex due to various factors like track conditions, jockey skills, horse form, and more. Overcoming these challenges is crucial for accurate predictions.</a:t>
            </a:r>
          </a:p>
        </p:txBody>
      </p:sp>
      <p:sp>
        <p:nvSpPr>
          <p:cNvPr name="TextBox 14" id="14"/>
          <p:cNvSpPr txBox="true"/>
          <p:nvPr/>
        </p:nvSpPr>
        <p:spPr>
          <a:xfrm rot="0">
            <a:off x="12405883" y="3894600"/>
            <a:ext cx="4234950" cy="3419475"/>
          </a:xfrm>
          <a:prstGeom prst="rect">
            <a:avLst/>
          </a:prstGeom>
        </p:spPr>
        <p:txBody>
          <a:bodyPr anchor="t" rtlCol="false" tIns="0" lIns="0" bIns="0" rIns="0">
            <a:spAutoFit/>
          </a:bodyPr>
          <a:lstStyle/>
          <a:p>
            <a:pPr algn="l">
              <a:lnSpc>
                <a:spcPts val="3449"/>
              </a:lnSpc>
            </a:pPr>
            <a:r>
              <a:rPr lang="en-US" sz="2499">
                <a:solidFill>
                  <a:srgbClr val="233E30"/>
                </a:solidFill>
                <a:latin typeface="Roboto"/>
                <a:ea typeface="Roboto"/>
                <a:cs typeface="Roboto"/>
                <a:sym typeface="Roboto"/>
              </a:rPr>
              <a:t>Enhancing prediction accuracy is vital for bettors and stakeholders who rely on these predictions to make strategic decisions. Accurate predictions can lead to improved betting strategies and increased profitability.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7F6"/>
        </a:solidFill>
      </p:bgPr>
    </p:bg>
    <p:spTree>
      <p:nvGrpSpPr>
        <p:cNvPr id="1" name=""/>
        <p:cNvGrpSpPr/>
        <p:nvPr/>
      </p:nvGrpSpPr>
      <p:grpSpPr>
        <a:xfrm>
          <a:off x="0" y="0"/>
          <a:ext cx="0" cy="0"/>
          <a:chOff x="0" y="0"/>
          <a:chExt cx="0" cy="0"/>
        </a:xfrm>
      </p:grpSpPr>
      <p:sp>
        <p:nvSpPr>
          <p:cNvPr name="Freeform 2" id="2"/>
          <p:cNvSpPr/>
          <p:nvPr/>
        </p:nvSpPr>
        <p:spPr>
          <a:xfrm flipH="false" flipV="false" rot="0">
            <a:off x="5750617" y="2038979"/>
            <a:ext cx="6786766" cy="6604504"/>
          </a:xfrm>
          <a:custGeom>
            <a:avLst/>
            <a:gdLst/>
            <a:ahLst/>
            <a:cxnLst/>
            <a:rect r="r" b="b" t="t" l="l"/>
            <a:pathLst>
              <a:path h="6604504" w="6786766">
                <a:moveTo>
                  <a:pt x="0" y="0"/>
                </a:moveTo>
                <a:lnTo>
                  <a:pt x="6786766" y="0"/>
                </a:lnTo>
                <a:lnTo>
                  <a:pt x="6786766" y="6604504"/>
                </a:lnTo>
                <a:lnTo>
                  <a:pt x="0" y="6604504"/>
                </a:lnTo>
                <a:lnTo>
                  <a:pt x="0" y="0"/>
                </a:lnTo>
                <a:close/>
              </a:path>
            </a:pathLst>
          </a:custGeom>
          <a:blipFill>
            <a:blip r:embed="rId3">
              <a:alphaModFix amt="27000"/>
            </a:blip>
            <a:stretch>
              <a:fillRect l="0" t="0" r="0" b="0"/>
            </a:stretch>
          </a:blipFill>
        </p:spPr>
      </p:sp>
      <p:sp>
        <p:nvSpPr>
          <p:cNvPr name="TextBox 3" id="3"/>
          <p:cNvSpPr txBox="true"/>
          <p:nvPr/>
        </p:nvSpPr>
        <p:spPr>
          <a:xfrm rot="0">
            <a:off x="1223925" y="962425"/>
            <a:ext cx="15840150" cy="762000"/>
          </a:xfrm>
          <a:prstGeom prst="rect">
            <a:avLst/>
          </a:prstGeom>
        </p:spPr>
        <p:txBody>
          <a:bodyPr anchor="t" rtlCol="false" tIns="0" lIns="0" bIns="0" rIns="0">
            <a:spAutoFit/>
          </a:bodyPr>
          <a:lstStyle/>
          <a:p>
            <a:pPr algn="l">
              <a:lnSpc>
                <a:spcPts val="5879"/>
              </a:lnSpc>
            </a:pPr>
            <a:r>
              <a:rPr lang="en-US" b="true" sz="4899">
                <a:solidFill>
                  <a:srgbClr val="08170F"/>
                </a:solidFill>
                <a:latin typeface="Arimo Bold"/>
                <a:ea typeface="Arimo Bold"/>
                <a:cs typeface="Arimo Bold"/>
                <a:sym typeface="Arimo Bold"/>
              </a:rPr>
              <a:t>Tools Used</a:t>
            </a:r>
          </a:p>
        </p:txBody>
      </p:sp>
      <p:sp>
        <p:nvSpPr>
          <p:cNvPr name="TextBox 4" id="4"/>
          <p:cNvSpPr txBox="true"/>
          <p:nvPr/>
        </p:nvSpPr>
        <p:spPr>
          <a:xfrm rot="0">
            <a:off x="1223925" y="4379265"/>
            <a:ext cx="6303750" cy="4263390"/>
          </a:xfrm>
          <a:prstGeom prst="rect">
            <a:avLst/>
          </a:prstGeom>
        </p:spPr>
        <p:txBody>
          <a:bodyPr anchor="t" rtlCol="false" tIns="0" lIns="0" bIns="0" rIns="0">
            <a:spAutoFit/>
          </a:bodyPr>
          <a:lstStyle/>
          <a:p>
            <a:pPr algn="l">
              <a:lnSpc>
                <a:spcPts val="4830"/>
              </a:lnSpc>
            </a:pPr>
            <a:r>
              <a:rPr lang="en-US" sz="3500">
                <a:solidFill>
                  <a:srgbClr val="233E30"/>
                </a:solidFill>
                <a:latin typeface="Roboto"/>
                <a:ea typeface="Roboto"/>
                <a:cs typeface="Roboto"/>
                <a:sym typeface="Roboto"/>
              </a:rPr>
              <a:t>We utilized Python libraries such as Pandas, NumPy, and Scikit-learn for data preprocessing and machine learning. Additionally, data visualization is done to gain insights from the data.</a:t>
            </a:r>
          </a:p>
        </p:txBody>
      </p:sp>
      <p:sp>
        <p:nvSpPr>
          <p:cNvPr name="TextBox 5" id="5"/>
          <p:cNvSpPr txBox="true"/>
          <p:nvPr/>
        </p:nvSpPr>
        <p:spPr>
          <a:xfrm rot="0">
            <a:off x="10760325" y="4379265"/>
            <a:ext cx="6303750" cy="3653790"/>
          </a:xfrm>
          <a:prstGeom prst="rect">
            <a:avLst/>
          </a:prstGeom>
        </p:spPr>
        <p:txBody>
          <a:bodyPr anchor="t" rtlCol="false" tIns="0" lIns="0" bIns="0" rIns="0">
            <a:spAutoFit/>
          </a:bodyPr>
          <a:lstStyle/>
          <a:p>
            <a:pPr algn="l">
              <a:lnSpc>
                <a:spcPts val="4830"/>
              </a:lnSpc>
            </a:pPr>
            <a:r>
              <a:rPr lang="en-US" sz="3500">
                <a:solidFill>
                  <a:srgbClr val="233E30"/>
                </a:solidFill>
                <a:latin typeface="Roboto"/>
                <a:ea typeface="Roboto"/>
                <a:cs typeface="Roboto"/>
                <a:sym typeface="Roboto"/>
              </a:rPr>
              <a:t>We employed various machine learning algorithms, including regression, random forest, and gradient boosting, catboost and LightGBM to develop predictive models. </a:t>
            </a:r>
          </a:p>
        </p:txBody>
      </p:sp>
      <p:sp>
        <p:nvSpPr>
          <p:cNvPr name="TextBox 6" id="6"/>
          <p:cNvSpPr txBox="true"/>
          <p:nvPr/>
        </p:nvSpPr>
        <p:spPr>
          <a:xfrm rot="0">
            <a:off x="1223925" y="2894850"/>
            <a:ext cx="6303750" cy="1076325"/>
          </a:xfrm>
          <a:prstGeom prst="rect">
            <a:avLst/>
          </a:prstGeom>
        </p:spPr>
        <p:txBody>
          <a:bodyPr anchor="t" rtlCol="false" tIns="0" lIns="0" bIns="0" rIns="0">
            <a:spAutoFit/>
          </a:bodyPr>
          <a:lstStyle/>
          <a:p>
            <a:pPr algn="l">
              <a:lnSpc>
                <a:spcPts val="4200"/>
              </a:lnSpc>
            </a:pPr>
            <a:r>
              <a:rPr lang="en-US" sz="3500">
                <a:solidFill>
                  <a:srgbClr val="6A6846"/>
                </a:solidFill>
                <a:latin typeface="Fira Sans"/>
                <a:ea typeface="Fira Sans"/>
                <a:cs typeface="Fira Sans"/>
                <a:sym typeface="Fira Sans"/>
              </a:rPr>
              <a:t>Technologies and Software Used</a:t>
            </a:r>
          </a:p>
        </p:txBody>
      </p:sp>
      <p:sp>
        <p:nvSpPr>
          <p:cNvPr name="TextBox 7" id="7"/>
          <p:cNvSpPr txBox="true"/>
          <p:nvPr/>
        </p:nvSpPr>
        <p:spPr>
          <a:xfrm rot="0">
            <a:off x="10544475" y="2846850"/>
            <a:ext cx="6303750" cy="1076325"/>
          </a:xfrm>
          <a:prstGeom prst="rect">
            <a:avLst/>
          </a:prstGeom>
        </p:spPr>
        <p:txBody>
          <a:bodyPr anchor="t" rtlCol="false" tIns="0" lIns="0" bIns="0" rIns="0">
            <a:spAutoFit/>
          </a:bodyPr>
          <a:lstStyle/>
          <a:p>
            <a:pPr algn="l">
              <a:lnSpc>
                <a:spcPts val="4200"/>
              </a:lnSpc>
            </a:pPr>
            <a:r>
              <a:rPr lang="en-US" sz="3500">
                <a:solidFill>
                  <a:srgbClr val="6A6846"/>
                </a:solidFill>
                <a:latin typeface="Fira Sans"/>
                <a:ea typeface="Fira Sans"/>
                <a:cs typeface="Fira Sans"/>
                <a:sym typeface="Fira Sans"/>
              </a:rPr>
              <a:t>Machine Learning Algorithms and Techniques Applied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7F6"/>
        </a:solidFill>
      </p:bgPr>
    </p:bg>
    <p:spTree>
      <p:nvGrpSpPr>
        <p:cNvPr id="1" name=""/>
        <p:cNvGrpSpPr/>
        <p:nvPr/>
      </p:nvGrpSpPr>
      <p:grpSpPr>
        <a:xfrm>
          <a:off x="0" y="0"/>
          <a:ext cx="0" cy="0"/>
          <a:chOff x="0" y="0"/>
          <a:chExt cx="0" cy="0"/>
        </a:xfrm>
      </p:grpSpPr>
      <p:sp>
        <p:nvSpPr>
          <p:cNvPr name="Freeform 2" id="2"/>
          <p:cNvSpPr/>
          <p:nvPr/>
        </p:nvSpPr>
        <p:spPr>
          <a:xfrm flipH="false" flipV="false" rot="0">
            <a:off x="5970487" y="1102547"/>
            <a:ext cx="6788469" cy="6602847"/>
          </a:xfrm>
          <a:custGeom>
            <a:avLst/>
            <a:gdLst/>
            <a:ahLst/>
            <a:cxnLst/>
            <a:rect r="r" b="b" t="t" l="l"/>
            <a:pathLst>
              <a:path h="6602847" w="6788469">
                <a:moveTo>
                  <a:pt x="0" y="0"/>
                </a:moveTo>
                <a:lnTo>
                  <a:pt x="6788469" y="0"/>
                </a:lnTo>
                <a:lnTo>
                  <a:pt x="6788469" y="6602846"/>
                </a:lnTo>
                <a:lnTo>
                  <a:pt x="0" y="6602846"/>
                </a:lnTo>
                <a:lnTo>
                  <a:pt x="0" y="0"/>
                </a:lnTo>
                <a:close/>
              </a:path>
            </a:pathLst>
          </a:custGeom>
          <a:blipFill>
            <a:blip r:embed="rId3">
              <a:alphaModFix amt="16000"/>
            </a:blip>
            <a:stretch>
              <a:fillRect l="0" t="0" r="0" b="0"/>
            </a:stretch>
          </a:blipFill>
        </p:spPr>
      </p:sp>
      <p:sp>
        <p:nvSpPr>
          <p:cNvPr name="TextBox 3" id="3"/>
          <p:cNvSpPr txBox="true"/>
          <p:nvPr/>
        </p:nvSpPr>
        <p:spPr>
          <a:xfrm rot="0">
            <a:off x="1223925" y="962425"/>
            <a:ext cx="15840150" cy="762000"/>
          </a:xfrm>
          <a:prstGeom prst="rect">
            <a:avLst/>
          </a:prstGeom>
        </p:spPr>
        <p:txBody>
          <a:bodyPr anchor="t" rtlCol="false" tIns="0" lIns="0" bIns="0" rIns="0">
            <a:spAutoFit/>
          </a:bodyPr>
          <a:lstStyle/>
          <a:p>
            <a:pPr algn="l">
              <a:lnSpc>
                <a:spcPts val="5879"/>
              </a:lnSpc>
            </a:pPr>
            <a:r>
              <a:rPr lang="en-US" b="true" sz="4899">
                <a:solidFill>
                  <a:srgbClr val="08170F"/>
                </a:solidFill>
                <a:latin typeface="Arimo Bold"/>
                <a:ea typeface="Arimo Bold"/>
                <a:cs typeface="Arimo Bold"/>
                <a:sym typeface="Arimo Bold"/>
              </a:rPr>
              <a:t>Approaches</a:t>
            </a:r>
          </a:p>
        </p:txBody>
      </p:sp>
      <p:sp>
        <p:nvSpPr>
          <p:cNvPr name="TextBox 4" id="4"/>
          <p:cNvSpPr txBox="true"/>
          <p:nvPr/>
        </p:nvSpPr>
        <p:spPr>
          <a:xfrm rot="0">
            <a:off x="8946375" y="1888750"/>
            <a:ext cx="8117550" cy="2990850"/>
          </a:xfrm>
          <a:prstGeom prst="rect">
            <a:avLst/>
          </a:prstGeom>
        </p:spPr>
        <p:txBody>
          <a:bodyPr anchor="t" rtlCol="false" tIns="0" lIns="0" bIns="0" rIns="0">
            <a:spAutoFit/>
          </a:bodyPr>
          <a:lstStyle/>
          <a:p>
            <a:pPr algn="l" marL="964044" indent="-482022" lvl="1">
              <a:lnSpc>
                <a:spcPts val="3449"/>
              </a:lnSpc>
              <a:buFont typeface="Arial"/>
              <a:buChar char="•"/>
            </a:pPr>
            <a:r>
              <a:rPr lang="en-US" b="true" sz="2499">
                <a:solidFill>
                  <a:srgbClr val="000000"/>
                </a:solidFill>
                <a:latin typeface="Roboto Bold"/>
                <a:ea typeface="Roboto Bold"/>
                <a:cs typeface="Roboto Bold"/>
                <a:sym typeface="Roboto Bold"/>
              </a:rPr>
              <a:t>Data Cleaning</a:t>
            </a:r>
            <a:r>
              <a:rPr lang="en-US" sz="2499">
                <a:solidFill>
                  <a:srgbClr val="000000"/>
                </a:solidFill>
                <a:latin typeface="Roboto"/>
                <a:ea typeface="Roboto"/>
                <a:cs typeface="Roboto"/>
                <a:sym typeface="Roboto"/>
              </a:rPr>
              <a:t>: Handled missing values, normalized data (e.g., times, distances), and encoded categorical variables.</a:t>
            </a:r>
          </a:p>
          <a:p>
            <a:pPr algn="l" marL="964044" indent="-482022" lvl="1">
              <a:lnSpc>
                <a:spcPts val="3449"/>
              </a:lnSpc>
              <a:buFont typeface="Arial"/>
              <a:buChar char="•"/>
            </a:pPr>
            <a:r>
              <a:rPr lang="en-US" b="true" sz="2499">
                <a:solidFill>
                  <a:srgbClr val="000000"/>
                </a:solidFill>
                <a:latin typeface="Roboto Bold"/>
                <a:ea typeface="Roboto Bold"/>
                <a:cs typeface="Roboto Bold"/>
                <a:sym typeface="Roboto Bold"/>
              </a:rPr>
              <a:t>Feature Engineering</a:t>
            </a:r>
            <a:r>
              <a:rPr lang="en-US" sz="2499">
                <a:solidFill>
                  <a:srgbClr val="000000"/>
                </a:solidFill>
                <a:latin typeface="Roboto"/>
                <a:ea typeface="Roboto"/>
                <a:cs typeface="Roboto"/>
                <a:sym typeface="Roboto"/>
              </a:rPr>
              <a:t>: Created new features such as ‘distance_in_miles’ derived from past races and aggregated features to capture temporal trends.</a:t>
            </a:r>
          </a:p>
          <a:p>
            <a:pPr algn="l" marL="964044" indent="-482022" lvl="1">
              <a:lnSpc>
                <a:spcPts val="3449"/>
              </a:lnSpc>
            </a:pPr>
          </a:p>
        </p:txBody>
      </p:sp>
      <p:sp>
        <p:nvSpPr>
          <p:cNvPr name="TextBox 5" id="5"/>
          <p:cNvSpPr txBox="true"/>
          <p:nvPr/>
        </p:nvSpPr>
        <p:spPr>
          <a:xfrm rot="0">
            <a:off x="8946375" y="5031050"/>
            <a:ext cx="8117550" cy="4705350"/>
          </a:xfrm>
          <a:prstGeom prst="rect">
            <a:avLst/>
          </a:prstGeom>
        </p:spPr>
        <p:txBody>
          <a:bodyPr anchor="t" rtlCol="false" tIns="0" lIns="0" bIns="0" rIns="0">
            <a:spAutoFit/>
          </a:bodyPr>
          <a:lstStyle/>
          <a:p>
            <a:pPr algn="l" marL="1015999" indent="-507999" lvl="1">
              <a:lnSpc>
                <a:spcPts val="3449"/>
              </a:lnSpc>
              <a:buFont typeface="Arial"/>
              <a:buChar char="•"/>
            </a:pPr>
            <a:r>
              <a:rPr lang="en-US" sz="2499">
                <a:solidFill>
                  <a:srgbClr val="233E30"/>
                </a:solidFill>
                <a:latin typeface="Roboto"/>
                <a:ea typeface="Roboto"/>
                <a:cs typeface="Roboto"/>
                <a:sym typeface="Roboto"/>
              </a:rPr>
              <a:t>Analyzed summary statistics of key features to understand distributions and identify outliers.</a:t>
            </a:r>
          </a:p>
          <a:p>
            <a:pPr algn="l" marL="1015999" indent="-507999" lvl="1">
              <a:lnSpc>
                <a:spcPts val="3449"/>
              </a:lnSpc>
              <a:buFont typeface="Arial"/>
              <a:buChar char="•"/>
            </a:pPr>
            <a:r>
              <a:rPr lang="en-US" sz="2499">
                <a:solidFill>
                  <a:srgbClr val="233E30"/>
                </a:solidFill>
                <a:latin typeface="Roboto"/>
                <a:ea typeface="Roboto"/>
                <a:cs typeface="Roboto"/>
                <a:sym typeface="Roboto"/>
              </a:rPr>
              <a:t>Utilized distribution plots to visualize the spread of continuous variables.</a:t>
            </a:r>
          </a:p>
          <a:p>
            <a:pPr algn="l" marL="1015999" indent="-507999" lvl="1">
              <a:lnSpc>
                <a:spcPts val="3449"/>
              </a:lnSpc>
              <a:buFont typeface="Arial"/>
              <a:buChar char="•"/>
            </a:pPr>
            <a:r>
              <a:rPr lang="en-US" sz="2499">
                <a:solidFill>
                  <a:srgbClr val="233E30"/>
                </a:solidFill>
                <a:latin typeface="Roboto"/>
                <a:ea typeface="Roboto"/>
                <a:cs typeface="Roboto"/>
                <a:sym typeface="Roboto"/>
              </a:rPr>
              <a:t>Constructed correlation matrices to uncover relationships between features.</a:t>
            </a:r>
          </a:p>
          <a:p>
            <a:pPr algn="l" marL="1015999" indent="-507999" lvl="1">
              <a:lnSpc>
                <a:spcPts val="3449"/>
              </a:lnSpc>
              <a:buFont typeface="Arial"/>
              <a:buChar char="•"/>
            </a:pPr>
            <a:r>
              <a:rPr lang="en-US" sz="2499">
                <a:solidFill>
                  <a:srgbClr val="233E30"/>
                </a:solidFill>
                <a:latin typeface="Roboto"/>
                <a:ea typeface="Roboto"/>
                <a:cs typeface="Roboto"/>
                <a:sym typeface="Roboto"/>
              </a:rPr>
              <a:t>Employed scatter plots, histograms, and box plots to visualize data distributions.</a:t>
            </a:r>
          </a:p>
          <a:p>
            <a:pPr algn="l" marL="1015999" indent="-507999" lvl="1">
              <a:lnSpc>
                <a:spcPts val="3449"/>
              </a:lnSpc>
              <a:buFont typeface="Arial"/>
              <a:buChar char="•"/>
            </a:pPr>
            <a:r>
              <a:rPr lang="en-US" sz="2499">
                <a:solidFill>
                  <a:srgbClr val="233E30"/>
                </a:solidFill>
                <a:latin typeface="Roboto"/>
                <a:ea typeface="Roboto"/>
                <a:cs typeface="Roboto"/>
                <a:sym typeface="Roboto"/>
              </a:rPr>
              <a:t>Generated pairplots to illustrate correlations and identify potential predictive pattern</a:t>
            </a:r>
          </a:p>
          <a:p>
            <a:pPr algn="l" marL="1015999" indent="-507999" lvl="1">
              <a:lnSpc>
                <a:spcPts val="3449"/>
              </a:lnSpc>
            </a:pPr>
            <a:r>
              <a:rPr lang="en-US" sz="2499">
                <a:solidFill>
                  <a:srgbClr val="233E30"/>
                </a:solidFill>
                <a:latin typeface="Roboto"/>
                <a:ea typeface="Roboto"/>
                <a:cs typeface="Roboto"/>
                <a:sym typeface="Roboto"/>
              </a:rPr>
              <a:t>.</a:t>
            </a:r>
          </a:p>
        </p:txBody>
      </p:sp>
      <p:sp>
        <p:nvSpPr>
          <p:cNvPr name="TextBox 6" id="6"/>
          <p:cNvSpPr txBox="true"/>
          <p:nvPr/>
        </p:nvSpPr>
        <p:spPr>
          <a:xfrm rot="0">
            <a:off x="1223925" y="2909075"/>
            <a:ext cx="6454350" cy="542925"/>
          </a:xfrm>
          <a:prstGeom prst="rect">
            <a:avLst/>
          </a:prstGeom>
        </p:spPr>
        <p:txBody>
          <a:bodyPr anchor="t" rtlCol="false" tIns="0" lIns="0" bIns="0" rIns="0">
            <a:spAutoFit/>
          </a:bodyPr>
          <a:lstStyle/>
          <a:p>
            <a:pPr algn="l">
              <a:lnSpc>
                <a:spcPts val="4200"/>
              </a:lnSpc>
            </a:pPr>
            <a:r>
              <a:rPr lang="en-US" sz="3500">
                <a:solidFill>
                  <a:srgbClr val="6A6846"/>
                </a:solidFill>
                <a:latin typeface="Fira Sans"/>
                <a:ea typeface="Fira Sans"/>
                <a:cs typeface="Fira Sans"/>
                <a:sym typeface="Fira Sans"/>
              </a:rPr>
              <a:t>Data Preprocessing Techniques</a:t>
            </a:r>
          </a:p>
        </p:txBody>
      </p:sp>
      <p:sp>
        <p:nvSpPr>
          <p:cNvPr name="TextBox 7" id="7"/>
          <p:cNvSpPr txBox="true"/>
          <p:nvPr/>
        </p:nvSpPr>
        <p:spPr>
          <a:xfrm rot="0">
            <a:off x="1223925" y="6028225"/>
            <a:ext cx="6454350" cy="1076325"/>
          </a:xfrm>
          <a:prstGeom prst="rect">
            <a:avLst/>
          </a:prstGeom>
        </p:spPr>
        <p:txBody>
          <a:bodyPr anchor="t" rtlCol="false" tIns="0" lIns="0" bIns="0" rIns="0">
            <a:spAutoFit/>
          </a:bodyPr>
          <a:lstStyle/>
          <a:p>
            <a:pPr algn="l">
              <a:lnSpc>
                <a:spcPts val="4200"/>
              </a:lnSpc>
            </a:pPr>
            <a:r>
              <a:rPr lang="en-US" sz="3500">
                <a:solidFill>
                  <a:srgbClr val="6A6846"/>
                </a:solidFill>
                <a:latin typeface="Fira Sans"/>
                <a:ea typeface="Fira Sans"/>
                <a:cs typeface="Fira Sans"/>
                <a:sym typeface="Fira Sans"/>
              </a:rPr>
              <a:t>Exploratory Data Analysis (EDA) Methods</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03498" y="602750"/>
            <a:ext cx="5514000" cy="2247900"/>
          </a:xfrm>
          <a:prstGeom prst="rect">
            <a:avLst/>
          </a:prstGeom>
        </p:spPr>
        <p:txBody>
          <a:bodyPr anchor="t" rtlCol="false" tIns="0" lIns="0" bIns="0" rIns="0">
            <a:spAutoFit/>
          </a:bodyPr>
          <a:lstStyle/>
          <a:p>
            <a:pPr algn="l">
              <a:lnSpc>
                <a:spcPts val="5879"/>
              </a:lnSpc>
            </a:pPr>
            <a:r>
              <a:rPr lang="en-US" b="true" sz="4899">
                <a:solidFill>
                  <a:srgbClr val="134D57"/>
                </a:solidFill>
                <a:latin typeface="Arimo Bold"/>
                <a:ea typeface="Arimo Bold"/>
                <a:cs typeface="Arimo Bold"/>
                <a:sym typeface="Arimo Bold"/>
              </a:rPr>
              <a:t>Exploratory Data Analysis (EDA) Findings</a:t>
            </a:r>
          </a:p>
        </p:txBody>
      </p:sp>
      <p:sp>
        <p:nvSpPr>
          <p:cNvPr name="TextBox 3" id="3"/>
          <p:cNvSpPr txBox="true"/>
          <p:nvPr/>
        </p:nvSpPr>
        <p:spPr>
          <a:xfrm rot="0">
            <a:off x="6921600" y="555125"/>
            <a:ext cx="10689600" cy="8280273"/>
          </a:xfrm>
          <a:prstGeom prst="rect">
            <a:avLst/>
          </a:prstGeom>
        </p:spPr>
        <p:txBody>
          <a:bodyPr anchor="t" rtlCol="false" tIns="0" lIns="0" bIns="0" rIns="0">
            <a:spAutoFit/>
          </a:bodyPr>
          <a:lstStyle/>
          <a:p>
            <a:pPr algn="l" marL="1056641" indent="-528320" lvl="1">
              <a:lnSpc>
                <a:spcPts val="4416"/>
              </a:lnSpc>
              <a:buFont typeface="Arial"/>
              <a:buChar char="•"/>
            </a:pPr>
            <a:r>
              <a:rPr lang="en-US" b="true" sz="3200">
                <a:solidFill>
                  <a:srgbClr val="134D57"/>
                </a:solidFill>
                <a:latin typeface="Inter Medium"/>
                <a:ea typeface="Inter Medium"/>
                <a:cs typeface="Inter Medium"/>
                <a:sym typeface="Inter Medium"/>
              </a:rPr>
              <a:t>Summary statistics of key features helped understand distributions and identify outliers.</a:t>
            </a:r>
          </a:p>
          <a:p>
            <a:pPr algn="l" marL="1056641" indent="-528320" lvl="1">
              <a:lnSpc>
                <a:spcPts val="4416"/>
              </a:lnSpc>
              <a:buFont typeface="Arial"/>
              <a:buChar char="•"/>
            </a:pPr>
            <a:r>
              <a:rPr lang="en-US" b="true" sz="3200">
                <a:solidFill>
                  <a:srgbClr val="134D57"/>
                </a:solidFill>
                <a:latin typeface="Inter Medium"/>
                <a:ea typeface="Inter Medium"/>
                <a:cs typeface="Inter Medium"/>
                <a:sym typeface="Inter Medium"/>
              </a:rPr>
              <a:t>Distribution plots visualized the spread of continuous variables.</a:t>
            </a:r>
          </a:p>
          <a:p>
            <a:pPr algn="l" marL="1056641" indent="-528320" lvl="1">
              <a:lnSpc>
                <a:spcPts val="4416"/>
              </a:lnSpc>
              <a:buFont typeface="Arial"/>
              <a:buChar char="•"/>
            </a:pPr>
            <a:r>
              <a:rPr lang="en-US" b="true" sz="3200">
                <a:solidFill>
                  <a:srgbClr val="134D57"/>
                </a:solidFill>
                <a:latin typeface="Inter Medium"/>
                <a:ea typeface="Inter Medium"/>
                <a:cs typeface="Inter Medium"/>
                <a:sym typeface="Inter Medium"/>
              </a:rPr>
              <a:t>Correlation matrices uncovered relationships between features.</a:t>
            </a:r>
          </a:p>
          <a:p>
            <a:pPr algn="l" marL="1056641" indent="-528320" lvl="1">
              <a:lnSpc>
                <a:spcPts val="4416"/>
              </a:lnSpc>
              <a:buFont typeface="Arial"/>
              <a:buChar char="•"/>
            </a:pPr>
            <a:r>
              <a:rPr lang="en-US" b="true" sz="3200">
                <a:solidFill>
                  <a:srgbClr val="134D57"/>
                </a:solidFill>
                <a:latin typeface="Inter Medium"/>
                <a:ea typeface="Inter Medium"/>
                <a:cs typeface="Inter Medium"/>
                <a:sym typeface="Inter Medium"/>
              </a:rPr>
              <a:t>Scatter plots, histograms, and box plots visualized data distributions.</a:t>
            </a:r>
          </a:p>
          <a:p>
            <a:pPr algn="l" marL="1056641" indent="-528320" lvl="1">
              <a:lnSpc>
                <a:spcPts val="4416"/>
              </a:lnSpc>
              <a:buFont typeface="Arial"/>
              <a:buChar char="•"/>
            </a:pPr>
            <a:r>
              <a:rPr lang="en-US" b="true" sz="3200">
                <a:solidFill>
                  <a:srgbClr val="134D57"/>
                </a:solidFill>
                <a:latin typeface="Inter Medium"/>
                <a:ea typeface="Inter Medium"/>
                <a:cs typeface="Inter Medium"/>
                <a:sym typeface="Inter Medium"/>
              </a:rPr>
              <a:t>Pairplots illustrated correlations and identified potential predictive patterns.</a:t>
            </a:r>
          </a:p>
          <a:p>
            <a:pPr algn="l" marL="1056641" indent="-528320" lvl="1">
              <a:lnSpc>
                <a:spcPts val="4416"/>
              </a:lnSpc>
              <a:buFont typeface="Arial"/>
              <a:buChar char="•"/>
            </a:pPr>
            <a:r>
              <a:rPr lang="en-US" b="true" sz="3200">
                <a:solidFill>
                  <a:srgbClr val="134D57"/>
                </a:solidFill>
                <a:latin typeface="Inter Medium"/>
                <a:ea typeface="Inter Medium"/>
                <a:cs typeface="Inter Medium"/>
                <a:sym typeface="Inter Medium"/>
              </a:rPr>
              <a:t>Horse's favored position is generally within the top 5 positions.</a:t>
            </a:r>
          </a:p>
          <a:p>
            <a:pPr algn="l" marL="1056641" indent="-528320" lvl="1">
              <a:lnSpc>
                <a:spcPts val="4416"/>
              </a:lnSpc>
              <a:buFont typeface="Arial"/>
              <a:buChar char="•"/>
            </a:pPr>
            <a:r>
              <a:rPr lang="en-US" b="true" sz="3200">
                <a:solidFill>
                  <a:srgbClr val="134D57"/>
                </a:solidFill>
                <a:latin typeface="Inter Medium"/>
                <a:ea typeface="Inter Medium"/>
                <a:cs typeface="Inter Medium"/>
                <a:sym typeface="Inter Medium"/>
              </a:rPr>
              <a:t>Position has a negative correlation with distance_in_miles, runners, and TR, and a weak positive correlation with weight and age.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453799" y="0"/>
            <a:ext cx="10834201" cy="10287000"/>
          </a:xfrm>
          <a:custGeom>
            <a:avLst/>
            <a:gdLst/>
            <a:ahLst/>
            <a:cxnLst/>
            <a:rect r="r" b="b" t="t" l="l"/>
            <a:pathLst>
              <a:path h="10287000" w="10834201">
                <a:moveTo>
                  <a:pt x="0" y="0"/>
                </a:moveTo>
                <a:lnTo>
                  <a:pt x="10834201" y="0"/>
                </a:lnTo>
                <a:lnTo>
                  <a:pt x="10834201" y="10287000"/>
                </a:lnTo>
                <a:lnTo>
                  <a:pt x="0" y="10287000"/>
                </a:lnTo>
                <a:lnTo>
                  <a:pt x="0" y="0"/>
                </a:lnTo>
                <a:close/>
              </a:path>
            </a:pathLst>
          </a:custGeom>
          <a:blipFill>
            <a:blip r:embed="rId3"/>
            <a:stretch>
              <a:fillRect l="-7974" t="-7565" r="0" b="-6153"/>
            </a:stretch>
          </a:blipFill>
        </p:spPr>
      </p:sp>
      <p:sp>
        <p:nvSpPr>
          <p:cNvPr name="TextBox 3" id="3"/>
          <p:cNvSpPr txBox="true"/>
          <p:nvPr/>
        </p:nvSpPr>
        <p:spPr>
          <a:xfrm rot="0">
            <a:off x="768096" y="765168"/>
            <a:ext cx="6309600" cy="1504950"/>
          </a:xfrm>
          <a:prstGeom prst="rect">
            <a:avLst/>
          </a:prstGeom>
        </p:spPr>
        <p:txBody>
          <a:bodyPr anchor="t" rtlCol="false" tIns="0" lIns="0" bIns="0" rIns="0">
            <a:spAutoFit/>
          </a:bodyPr>
          <a:lstStyle/>
          <a:p>
            <a:pPr algn="l">
              <a:lnSpc>
                <a:spcPts val="5879"/>
              </a:lnSpc>
            </a:pPr>
            <a:r>
              <a:rPr lang="en-US" b="true" sz="4899">
                <a:solidFill>
                  <a:srgbClr val="134D57"/>
                </a:solidFill>
                <a:latin typeface="Arimo Bold"/>
                <a:ea typeface="Arimo Bold"/>
                <a:cs typeface="Arimo Bold"/>
                <a:sym typeface="Arimo Bold"/>
              </a:rPr>
              <a:t>Model Development and Evaluation</a:t>
            </a:r>
          </a:p>
        </p:txBody>
      </p:sp>
      <p:sp>
        <p:nvSpPr>
          <p:cNvPr name="TextBox 4" id="4"/>
          <p:cNvSpPr txBox="true"/>
          <p:nvPr/>
        </p:nvSpPr>
        <p:spPr>
          <a:xfrm rot="0">
            <a:off x="658368" y="3023997"/>
            <a:ext cx="6437400" cy="7067931"/>
          </a:xfrm>
          <a:prstGeom prst="rect">
            <a:avLst/>
          </a:prstGeom>
        </p:spPr>
        <p:txBody>
          <a:bodyPr anchor="t" rtlCol="false" tIns="0" lIns="0" bIns="0" rIns="0">
            <a:spAutoFit/>
          </a:bodyPr>
          <a:lstStyle/>
          <a:p>
            <a:pPr algn="l" marL="1118294" indent="-559147" lvl="1">
              <a:lnSpc>
                <a:spcPts val="4002"/>
              </a:lnSpc>
              <a:buFont typeface="Arial"/>
              <a:buChar char="•"/>
            </a:pPr>
            <a:r>
              <a:rPr lang="en-US" b="true" sz="2900">
                <a:solidFill>
                  <a:srgbClr val="134D57"/>
                </a:solidFill>
                <a:latin typeface="Inter Medium"/>
                <a:ea typeface="Inter Medium"/>
                <a:cs typeface="Inter Medium"/>
                <a:sym typeface="Inter Medium"/>
              </a:rPr>
              <a:t>Evaluated regression, ensemble methods, nearest neighbors, and advanced techniques.</a:t>
            </a:r>
          </a:p>
          <a:p>
            <a:pPr algn="l" marL="1118294" indent="-559147" lvl="1">
              <a:lnSpc>
                <a:spcPts val="4002"/>
              </a:lnSpc>
              <a:buFont typeface="Arial"/>
              <a:buChar char="•"/>
            </a:pPr>
            <a:r>
              <a:rPr lang="en-US" b="true" sz="2900">
                <a:solidFill>
                  <a:srgbClr val="134D57"/>
                </a:solidFill>
                <a:latin typeface="Inter Medium"/>
                <a:ea typeface="Inter Medium"/>
                <a:cs typeface="Inter Medium"/>
                <a:sym typeface="Inter Medium"/>
              </a:rPr>
              <a:t>Used RFE and regularization for feature selection.</a:t>
            </a:r>
          </a:p>
          <a:p>
            <a:pPr algn="l" marL="1118294" indent="-559147" lvl="1">
              <a:lnSpc>
                <a:spcPts val="4002"/>
              </a:lnSpc>
              <a:buFont typeface="Arial"/>
              <a:buChar char="•"/>
            </a:pPr>
            <a:r>
              <a:rPr lang="en-US" b="true" sz="2900">
                <a:solidFill>
                  <a:srgbClr val="134D57"/>
                </a:solidFill>
                <a:latin typeface="Inter Medium"/>
                <a:ea typeface="Inter Medium"/>
                <a:cs typeface="Inter Medium"/>
                <a:sym typeface="Inter Medium"/>
              </a:rPr>
              <a:t>Conducted grid and randomized search for hyperparameter optimization.</a:t>
            </a:r>
          </a:p>
          <a:p>
            <a:pPr algn="l" marL="1118294" indent="-559147" lvl="1">
              <a:lnSpc>
                <a:spcPts val="4002"/>
              </a:lnSpc>
              <a:buFont typeface="Arial"/>
              <a:buChar char="•"/>
            </a:pPr>
            <a:r>
              <a:rPr lang="en-US" b="true" sz="2900">
                <a:solidFill>
                  <a:srgbClr val="134D57"/>
                </a:solidFill>
                <a:latin typeface="Inter Medium"/>
                <a:ea typeface="Inter Medium"/>
                <a:cs typeface="Inter Medium"/>
                <a:sym typeface="Inter Medium"/>
              </a:rPr>
              <a:t>Utilized MSE, MAE, and R2 to assess model performance.</a:t>
            </a:r>
          </a:p>
          <a:p>
            <a:pPr algn="l" marL="1118294" indent="-559147" lvl="1">
              <a:lnSpc>
                <a:spcPts val="4002"/>
              </a:lnSpc>
              <a:buFont typeface="Arial"/>
              <a:buChar char="•"/>
            </a:pPr>
            <a:r>
              <a:rPr lang="en-US" b="true" sz="2900" i="true">
                <a:solidFill>
                  <a:srgbClr val="134D57"/>
                </a:solidFill>
                <a:latin typeface="Inter Bold Italics"/>
                <a:ea typeface="Inter Bold Italics"/>
                <a:cs typeface="Inter Bold Italics"/>
                <a:sym typeface="Inter Bold Italics"/>
              </a:rPr>
              <a:t>Achieved MSE of 6.14, MAE of 1.82, and R2 score of 0.70 using catboost regressor.</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4F7F6"/>
        </a:solidFill>
      </p:bgPr>
    </p:bg>
    <p:spTree>
      <p:nvGrpSpPr>
        <p:cNvPr id="1" name=""/>
        <p:cNvGrpSpPr/>
        <p:nvPr/>
      </p:nvGrpSpPr>
      <p:grpSpPr>
        <a:xfrm>
          <a:off x="0" y="0"/>
          <a:ext cx="0" cy="0"/>
          <a:chOff x="0" y="0"/>
          <a:chExt cx="0" cy="0"/>
        </a:xfrm>
      </p:grpSpPr>
      <p:grpSp>
        <p:nvGrpSpPr>
          <p:cNvPr name="Group 2" id="2"/>
          <p:cNvGrpSpPr/>
          <p:nvPr/>
        </p:nvGrpSpPr>
        <p:grpSpPr>
          <a:xfrm rot="0">
            <a:off x="1132500" y="2740700"/>
            <a:ext cx="169200" cy="787200"/>
            <a:chOff x="0" y="0"/>
            <a:chExt cx="225600" cy="1049600"/>
          </a:xfrm>
        </p:grpSpPr>
        <p:sp>
          <p:nvSpPr>
            <p:cNvPr name="Freeform 3" id="3"/>
            <p:cNvSpPr/>
            <p:nvPr/>
          </p:nvSpPr>
          <p:spPr>
            <a:xfrm flipH="false" flipV="false" rot="0">
              <a:off x="0" y="0"/>
              <a:ext cx="225552" cy="1049655"/>
            </a:xfrm>
            <a:custGeom>
              <a:avLst/>
              <a:gdLst/>
              <a:ahLst/>
              <a:cxnLst/>
              <a:rect r="r" b="b" t="t" l="l"/>
              <a:pathLst>
                <a:path h="1049655" w="225552">
                  <a:moveTo>
                    <a:pt x="0" y="0"/>
                  </a:moveTo>
                  <a:lnTo>
                    <a:pt x="225552" y="0"/>
                  </a:lnTo>
                  <a:lnTo>
                    <a:pt x="225552" y="1049655"/>
                  </a:lnTo>
                  <a:lnTo>
                    <a:pt x="0" y="1049655"/>
                  </a:lnTo>
                  <a:close/>
                </a:path>
              </a:pathLst>
            </a:custGeom>
            <a:solidFill>
              <a:srgbClr val="2A4540"/>
            </a:solidFill>
          </p:spPr>
        </p:sp>
      </p:grpSp>
      <p:grpSp>
        <p:nvGrpSpPr>
          <p:cNvPr name="Group 4" id="4"/>
          <p:cNvGrpSpPr/>
          <p:nvPr/>
        </p:nvGrpSpPr>
        <p:grpSpPr>
          <a:xfrm rot="0">
            <a:off x="9521700" y="2740700"/>
            <a:ext cx="169200" cy="787200"/>
            <a:chOff x="0" y="0"/>
            <a:chExt cx="225600" cy="1049600"/>
          </a:xfrm>
        </p:grpSpPr>
        <p:sp>
          <p:nvSpPr>
            <p:cNvPr name="Freeform 5" id="5"/>
            <p:cNvSpPr/>
            <p:nvPr/>
          </p:nvSpPr>
          <p:spPr>
            <a:xfrm flipH="false" flipV="false" rot="0">
              <a:off x="0" y="0"/>
              <a:ext cx="225552" cy="1049655"/>
            </a:xfrm>
            <a:custGeom>
              <a:avLst/>
              <a:gdLst/>
              <a:ahLst/>
              <a:cxnLst/>
              <a:rect r="r" b="b" t="t" l="l"/>
              <a:pathLst>
                <a:path h="1049655" w="225552">
                  <a:moveTo>
                    <a:pt x="0" y="0"/>
                  </a:moveTo>
                  <a:lnTo>
                    <a:pt x="225552" y="0"/>
                  </a:lnTo>
                  <a:lnTo>
                    <a:pt x="225552" y="1049655"/>
                  </a:lnTo>
                  <a:lnTo>
                    <a:pt x="0" y="1049655"/>
                  </a:lnTo>
                  <a:close/>
                </a:path>
              </a:pathLst>
            </a:custGeom>
            <a:solidFill>
              <a:srgbClr val="2A4540"/>
            </a:solidFill>
          </p:spPr>
        </p:sp>
      </p:grpSp>
      <p:grpSp>
        <p:nvGrpSpPr>
          <p:cNvPr name="Group 6" id="6"/>
          <p:cNvGrpSpPr/>
          <p:nvPr/>
        </p:nvGrpSpPr>
        <p:grpSpPr>
          <a:xfrm rot="0">
            <a:off x="1132500" y="3477350"/>
            <a:ext cx="31200" cy="5660400"/>
            <a:chOff x="0" y="0"/>
            <a:chExt cx="41600" cy="7547200"/>
          </a:xfrm>
        </p:grpSpPr>
        <p:sp>
          <p:nvSpPr>
            <p:cNvPr name="Freeform 7" id="7"/>
            <p:cNvSpPr/>
            <p:nvPr/>
          </p:nvSpPr>
          <p:spPr>
            <a:xfrm flipH="false" flipV="false" rot="0">
              <a:off x="0" y="0"/>
              <a:ext cx="41656" cy="7547229"/>
            </a:xfrm>
            <a:custGeom>
              <a:avLst/>
              <a:gdLst/>
              <a:ahLst/>
              <a:cxnLst/>
              <a:rect r="r" b="b" t="t" l="l"/>
              <a:pathLst>
                <a:path h="7547229" w="41656">
                  <a:moveTo>
                    <a:pt x="0" y="0"/>
                  </a:moveTo>
                  <a:lnTo>
                    <a:pt x="41656" y="0"/>
                  </a:lnTo>
                  <a:lnTo>
                    <a:pt x="41656" y="7547229"/>
                  </a:lnTo>
                  <a:lnTo>
                    <a:pt x="0" y="7547229"/>
                  </a:lnTo>
                  <a:close/>
                </a:path>
              </a:pathLst>
            </a:custGeom>
            <a:solidFill>
              <a:srgbClr val="2A4540"/>
            </a:solidFill>
          </p:spPr>
        </p:sp>
      </p:grpSp>
      <p:grpSp>
        <p:nvGrpSpPr>
          <p:cNvPr name="Group 8" id="8"/>
          <p:cNvGrpSpPr/>
          <p:nvPr/>
        </p:nvGrpSpPr>
        <p:grpSpPr>
          <a:xfrm rot="0">
            <a:off x="9521700" y="3477350"/>
            <a:ext cx="31200" cy="5660400"/>
            <a:chOff x="0" y="0"/>
            <a:chExt cx="41600" cy="7547200"/>
          </a:xfrm>
        </p:grpSpPr>
        <p:sp>
          <p:nvSpPr>
            <p:cNvPr name="Freeform 9" id="9"/>
            <p:cNvSpPr/>
            <p:nvPr/>
          </p:nvSpPr>
          <p:spPr>
            <a:xfrm flipH="false" flipV="false" rot="0">
              <a:off x="0" y="0"/>
              <a:ext cx="41656" cy="7547229"/>
            </a:xfrm>
            <a:custGeom>
              <a:avLst/>
              <a:gdLst/>
              <a:ahLst/>
              <a:cxnLst/>
              <a:rect r="r" b="b" t="t" l="l"/>
              <a:pathLst>
                <a:path h="7547229" w="41656">
                  <a:moveTo>
                    <a:pt x="0" y="0"/>
                  </a:moveTo>
                  <a:lnTo>
                    <a:pt x="41656" y="0"/>
                  </a:lnTo>
                  <a:lnTo>
                    <a:pt x="41656" y="7547229"/>
                  </a:lnTo>
                  <a:lnTo>
                    <a:pt x="0" y="7547229"/>
                  </a:lnTo>
                  <a:close/>
                </a:path>
              </a:pathLst>
            </a:custGeom>
            <a:solidFill>
              <a:srgbClr val="2A4540"/>
            </a:solidFill>
          </p:spPr>
        </p:sp>
      </p:grpSp>
      <p:sp>
        <p:nvSpPr>
          <p:cNvPr name="TextBox 10" id="10"/>
          <p:cNvSpPr txBox="true"/>
          <p:nvPr/>
        </p:nvSpPr>
        <p:spPr>
          <a:xfrm rot="0">
            <a:off x="1223925" y="998475"/>
            <a:ext cx="15840150" cy="762000"/>
          </a:xfrm>
          <a:prstGeom prst="rect">
            <a:avLst/>
          </a:prstGeom>
        </p:spPr>
        <p:txBody>
          <a:bodyPr anchor="t" rtlCol="false" tIns="0" lIns="0" bIns="0" rIns="0">
            <a:spAutoFit/>
          </a:bodyPr>
          <a:lstStyle/>
          <a:p>
            <a:pPr algn="l">
              <a:lnSpc>
                <a:spcPts val="5879"/>
              </a:lnSpc>
            </a:pPr>
            <a:r>
              <a:rPr lang="en-US" b="true" sz="4899">
                <a:solidFill>
                  <a:srgbClr val="08170F"/>
                </a:solidFill>
                <a:latin typeface="Arimo Bold"/>
                <a:ea typeface="Arimo Bold"/>
                <a:cs typeface="Arimo Bold"/>
                <a:sym typeface="Arimo Bold"/>
              </a:rPr>
              <a:t>Conclusion and Suggestions</a:t>
            </a:r>
          </a:p>
        </p:txBody>
      </p:sp>
      <p:sp>
        <p:nvSpPr>
          <p:cNvPr name="TextBox 11" id="11"/>
          <p:cNvSpPr txBox="true"/>
          <p:nvPr/>
        </p:nvSpPr>
        <p:spPr>
          <a:xfrm rot="0">
            <a:off x="1393125" y="3989625"/>
            <a:ext cx="7370550" cy="3044190"/>
          </a:xfrm>
          <a:prstGeom prst="rect">
            <a:avLst/>
          </a:prstGeom>
        </p:spPr>
        <p:txBody>
          <a:bodyPr anchor="t" rtlCol="false" tIns="0" lIns="0" bIns="0" rIns="0">
            <a:spAutoFit/>
          </a:bodyPr>
          <a:lstStyle/>
          <a:p>
            <a:pPr algn="l">
              <a:lnSpc>
                <a:spcPts val="4830"/>
              </a:lnSpc>
            </a:pPr>
            <a:r>
              <a:rPr lang="en-US" sz="3500">
                <a:solidFill>
                  <a:srgbClr val="233E30"/>
                </a:solidFill>
                <a:latin typeface="Roboto"/>
                <a:ea typeface="Roboto"/>
                <a:cs typeface="Roboto"/>
                <a:sym typeface="Roboto"/>
              </a:rPr>
              <a:t>Through modeling, significant predictors of race outcomes were identified, providing valuable insights for future predictions and strategic decision-making.</a:t>
            </a:r>
          </a:p>
        </p:txBody>
      </p:sp>
      <p:sp>
        <p:nvSpPr>
          <p:cNvPr name="TextBox 12" id="12"/>
          <p:cNvSpPr txBox="true"/>
          <p:nvPr/>
        </p:nvSpPr>
        <p:spPr>
          <a:xfrm rot="0">
            <a:off x="9782325" y="3989625"/>
            <a:ext cx="7281750" cy="3653790"/>
          </a:xfrm>
          <a:prstGeom prst="rect">
            <a:avLst/>
          </a:prstGeom>
        </p:spPr>
        <p:txBody>
          <a:bodyPr anchor="t" rtlCol="false" tIns="0" lIns="0" bIns="0" rIns="0">
            <a:spAutoFit/>
          </a:bodyPr>
          <a:lstStyle/>
          <a:p>
            <a:pPr algn="l">
              <a:lnSpc>
                <a:spcPts val="4830"/>
              </a:lnSpc>
            </a:pPr>
            <a:r>
              <a:rPr lang="en-US" sz="3500">
                <a:solidFill>
                  <a:srgbClr val="233E30"/>
                </a:solidFill>
                <a:latin typeface="Roboto"/>
                <a:ea typeface="Roboto"/>
                <a:cs typeface="Roboto"/>
                <a:sym typeface="Roboto"/>
              </a:rPr>
              <a:t>We recommend implementing the optimized models developed through our analysis to make real-time race predictions. These models can provide accurate predictions for bettors and stakeholders.</a:t>
            </a:r>
          </a:p>
        </p:txBody>
      </p:sp>
      <p:sp>
        <p:nvSpPr>
          <p:cNvPr name="TextBox 13" id="13"/>
          <p:cNvSpPr txBox="true"/>
          <p:nvPr/>
        </p:nvSpPr>
        <p:spPr>
          <a:xfrm rot="0">
            <a:off x="1393125" y="2627125"/>
            <a:ext cx="7281750" cy="1076325"/>
          </a:xfrm>
          <a:prstGeom prst="rect">
            <a:avLst/>
          </a:prstGeom>
        </p:spPr>
        <p:txBody>
          <a:bodyPr anchor="t" rtlCol="false" tIns="0" lIns="0" bIns="0" rIns="0">
            <a:spAutoFit/>
          </a:bodyPr>
          <a:lstStyle/>
          <a:p>
            <a:pPr algn="l">
              <a:lnSpc>
                <a:spcPts val="4200"/>
              </a:lnSpc>
            </a:pPr>
            <a:r>
              <a:rPr lang="en-US" sz="3500">
                <a:solidFill>
                  <a:srgbClr val="6A6846"/>
                </a:solidFill>
                <a:latin typeface="Fira Sans"/>
                <a:ea typeface="Fira Sans"/>
                <a:cs typeface="Fira Sans"/>
                <a:sym typeface="Fira Sans"/>
              </a:rPr>
              <a:t>Key Findings from the Modeling Process</a:t>
            </a:r>
          </a:p>
        </p:txBody>
      </p:sp>
      <p:sp>
        <p:nvSpPr>
          <p:cNvPr name="TextBox 14" id="14"/>
          <p:cNvSpPr txBox="true"/>
          <p:nvPr/>
        </p:nvSpPr>
        <p:spPr>
          <a:xfrm rot="0">
            <a:off x="9782475" y="2627125"/>
            <a:ext cx="7281750" cy="1076325"/>
          </a:xfrm>
          <a:prstGeom prst="rect">
            <a:avLst/>
          </a:prstGeom>
        </p:spPr>
        <p:txBody>
          <a:bodyPr anchor="t" rtlCol="false" tIns="0" lIns="0" bIns="0" rIns="0">
            <a:spAutoFit/>
          </a:bodyPr>
          <a:lstStyle/>
          <a:p>
            <a:pPr algn="l">
              <a:lnSpc>
                <a:spcPts val="4200"/>
              </a:lnSpc>
            </a:pPr>
            <a:r>
              <a:rPr lang="en-US" sz="3500">
                <a:solidFill>
                  <a:srgbClr val="6A6846"/>
                </a:solidFill>
                <a:latin typeface="Fira Sans"/>
                <a:ea typeface="Fira Sans"/>
                <a:cs typeface="Fira Sans"/>
                <a:sym typeface="Fira Sans"/>
              </a:rPr>
              <a:t>Recommendations for Implementing Optimized Models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DAGZm_9yO5U</dc:identifier>
  <dcterms:modified xsi:type="dcterms:W3CDTF">2011-08-01T06:04:30Z</dcterms:modified>
  <cp:revision>1</cp:revision>
  <dc:title>horse_race_ppt (1).pptx</dc:title>
</cp:coreProperties>
</file>

<file path=docProps/thumbnail.jpeg>
</file>